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oppins"/>
      <p:regular r:id="rId16"/>
      <p:bold r:id="rId17"/>
      <p:italic r:id="rId18"/>
      <p:boldItalic r:id="rId19"/>
    </p:embeddedFont>
    <p:embeddedFont>
      <p:font typeface="Poppins Medium"/>
      <p:regular r:id="rId20"/>
      <p:bold r:id="rId21"/>
      <p:italic r:id="rId22"/>
      <p:boldItalic r:id="rId23"/>
    </p:embeddedFont>
    <p:embeddedFont>
      <p:font typeface="Poppins Black"/>
      <p:bold r:id="rId24"/>
      <p:boldItalic r:id="rId25"/>
    </p:embeddedFont>
    <p:embeddedFont>
      <p:font typeface="Poppins SemiBold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Medium-regular.fntdata"/><Relationship Id="rId22" Type="http://schemas.openxmlformats.org/officeDocument/2006/relationships/font" Target="fonts/PoppinsMedium-italic.fntdata"/><Relationship Id="rId21" Type="http://schemas.openxmlformats.org/officeDocument/2006/relationships/font" Target="fonts/PoppinsMedium-bold.fntdata"/><Relationship Id="rId24" Type="http://schemas.openxmlformats.org/officeDocument/2006/relationships/font" Target="fonts/PoppinsBlack-bold.fntdata"/><Relationship Id="rId23" Type="http://schemas.openxmlformats.org/officeDocument/2006/relationships/font" Target="fonts/Poppins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SemiBold-regular.fntdata"/><Relationship Id="rId25" Type="http://schemas.openxmlformats.org/officeDocument/2006/relationships/font" Target="fonts/PoppinsBlack-boldItalic.fntdata"/><Relationship Id="rId28" Type="http://schemas.openxmlformats.org/officeDocument/2006/relationships/font" Target="fonts/PoppinsSemiBold-italic.fntdata"/><Relationship Id="rId27" Type="http://schemas.openxmlformats.org/officeDocument/2006/relationships/font" Target="fonts/Poppins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oppins-bold.fntdata"/><Relationship Id="rId16" Type="http://schemas.openxmlformats.org/officeDocument/2006/relationships/font" Target="fonts/Poppins-regular.fntdata"/><Relationship Id="rId19" Type="http://schemas.openxmlformats.org/officeDocument/2006/relationships/font" Target="fonts/Poppins-boldItalic.fntdata"/><Relationship Id="rId18" Type="http://schemas.openxmlformats.org/officeDocument/2006/relationships/font" Target="fonts/Poppi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26810f57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c26810f57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26810f57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26810f57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26810f57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26810f57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26810f57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26810f57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26810f57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26810f57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26810f57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26810f57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26810f57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26810f57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26810f57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c26810f57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26810f57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26810f57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hyperlink" Target="http://drive.google.com/file/d/1IynOroL3uvGhLce9GjIuu84tpWGGwFGA/view" TargetMode="External"/><Relationship Id="rId5" Type="http://schemas.openxmlformats.org/officeDocument/2006/relationships/image" Target="../media/image2.jpg"/><Relationship Id="rId6" Type="http://schemas.openxmlformats.org/officeDocument/2006/relationships/image" Target="../media/image15.png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0" y="0"/>
            <a:ext cx="9187500" cy="5143500"/>
          </a:xfrm>
          <a:prstGeom prst="rect">
            <a:avLst/>
          </a:prstGeom>
          <a:solidFill>
            <a:srgbClr val="385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3624013" y="1355700"/>
            <a:ext cx="45279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Obrigado!</a:t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F2D49F"/>
                </a:solidFill>
                <a:latin typeface="Poppins Black"/>
                <a:ea typeface="Poppins Black"/>
                <a:cs typeface="Poppins Black"/>
                <a:sym typeface="Poppins Black"/>
              </a:rPr>
              <a:t>Jeronimo Gadens do Rosário</a:t>
            </a:r>
            <a:endParaRPr sz="2300">
              <a:solidFill>
                <a:srgbClr val="F2D49F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2D49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Prefeito de Turvo, Paraná</a:t>
            </a:r>
            <a:endParaRPr sz="1900">
              <a:solidFill>
                <a:srgbClr val="F2D49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2D49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2D49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</a:t>
            </a:r>
            <a:r>
              <a:rPr lang="pt-BR" sz="1500">
                <a:solidFill>
                  <a:srgbClr val="A0B7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jeronimog.rosario</a:t>
            </a:r>
            <a:endParaRPr sz="1500">
              <a:solidFill>
                <a:srgbClr val="A0B75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5087" y="3396500"/>
            <a:ext cx="212600" cy="2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588" y="1450473"/>
            <a:ext cx="2242549" cy="224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9187500" cy="5143500"/>
          </a:xfrm>
          <a:prstGeom prst="rect">
            <a:avLst/>
          </a:prstGeom>
          <a:solidFill>
            <a:srgbClr val="385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94600" y="-2970000"/>
            <a:ext cx="4407625" cy="43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6703">
            <a:off x="5819610" y="4180118"/>
            <a:ext cx="4613334" cy="161821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834150" y="1149450"/>
            <a:ext cx="7475700" cy="28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O programa</a:t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2D4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O Vale EcoFeira é uma </a:t>
            </a:r>
            <a:r>
              <a:rPr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iniciativa da</a:t>
            </a:r>
            <a:r>
              <a:rPr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 Prefeitura</a:t>
            </a:r>
            <a:endParaRPr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de Turvo em parceria com a Feira do Produtor Rural. </a:t>
            </a:r>
            <a:endParaRPr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Regulamentada pela Lei nº 38/2022, ela permite a </a:t>
            </a:r>
            <a:r>
              <a:rPr b="1"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troca</a:t>
            </a:r>
            <a:endParaRPr b="1"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de materiais recicláveis por frutas e verduras produzidas por agricultores familiares. </a:t>
            </a:r>
            <a:endParaRPr b="1"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2D49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650" y="312122"/>
            <a:ext cx="1064501" cy="2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9187500" cy="5143500"/>
          </a:xfrm>
          <a:prstGeom prst="rect">
            <a:avLst/>
          </a:prstGeom>
          <a:solidFill>
            <a:srgbClr val="385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541500" y="865700"/>
            <a:ext cx="7475700" cy="28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Como funciona?</a:t>
            </a:r>
            <a:endParaRPr b="1" sz="1800">
              <a:solidFill>
                <a:srgbClr val="F2D49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50" y="1474651"/>
            <a:ext cx="5667523" cy="193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Snapinsta.app_video_2B433A77E8FC18632F7F4A7655C03C9F_video_dashinit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2875" y="933400"/>
            <a:ext cx="1803901" cy="32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6">
            <a:alphaModFix/>
          </a:blip>
          <a:srcRect b="11978" l="4102" r="34397" t="8219"/>
          <a:stretch/>
        </p:blipFill>
        <p:spPr>
          <a:xfrm>
            <a:off x="6405750" y="0"/>
            <a:ext cx="28800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10800000">
            <a:off x="647350" y="1560335"/>
            <a:ext cx="2076051" cy="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515" y="3341844"/>
            <a:ext cx="4570775" cy="81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0" y="0"/>
            <a:ext cx="9187500" cy="5143500"/>
          </a:xfrm>
          <a:prstGeom prst="rect">
            <a:avLst/>
          </a:prstGeom>
          <a:solidFill>
            <a:srgbClr val="385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83300" y="-3360200"/>
            <a:ext cx="4407625" cy="43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6703">
            <a:off x="5819610" y="4180118"/>
            <a:ext cx="4613334" cy="161821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618300" y="761100"/>
            <a:ext cx="7950900" cy="3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Quem participa?</a:t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2D4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O Vale Ecofeira envolve a </a:t>
            </a:r>
            <a:r>
              <a:rPr lang="pt-BR" sz="17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população em geral,</a:t>
            </a: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 que separa</a:t>
            </a:r>
            <a:endParaRPr sz="17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e destina corretamente o material reciclável;</a:t>
            </a:r>
            <a:endParaRPr sz="17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Os </a:t>
            </a:r>
            <a:r>
              <a:rPr lang="pt-BR" sz="17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agricultores familiares</a:t>
            </a:r>
            <a:r>
              <a:rPr lang="pt-BR" sz="1700">
                <a:solidFill>
                  <a:srgbClr val="FDF6CF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que oferecem e trocam seus produtos na Feira do Produtor Rural;</a:t>
            </a:r>
            <a:endParaRPr sz="17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E os </a:t>
            </a:r>
            <a:r>
              <a:rPr lang="pt-BR" sz="17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catadores de materiais recicláveis </a:t>
            </a:r>
            <a:r>
              <a:rPr lang="pt-BR" sz="1700">
                <a:solidFill>
                  <a:srgbClr val="FDF6CF"/>
                </a:solidFill>
                <a:latin typeface="Poppins"/>
                <a:ea typeface="Poppins"/>
                <a:cs typeface="Poppins"/>
                <a:sym typeface="Poppins"/>
              </a:rPr>
              <a:t>da Associação Amigos da Natureza que recebem o material coletado pelo programa.</a:t>
            </a:r>
            <a:endParaRPr sz="17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DF6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2D49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650" y="312122"/>
            <a:ext cx="1064501" cy="2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900" y="1776275"/>
            <a:ext cx="6880299" cy="309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9374" y="1566675"/>
            <a:ext cx="544975" cy="26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4472950" y="1872400"/>
            <a:ext cx="25692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2D49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 arrecadação de materiais recicláveis pela Associação de Catadores Amigos da Natureza. </a:t>
            </a:r>
            <a:r>
              <a:rPr lang="pt-BR" sz="1000">
                <a:solidFill>
                  <a:srgbClr val="E69138"/>
                </a:solidFill>
                <a:latin typeface="Poppins Black"/>
                <a:ea typeface="Poppins Black"/>
                <a:cs typeface="Poppins Black"/>
                <a:sym typeface="Poppins Black"/>
              </a:rPr>
              <a:t>Gerando mais renda para as diversas famílias associadas. </a:t>
            </a:r>
            <a:endParaRPr sz="1000">
              <a:solidFill>
                <a:srgbClr val="E69138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69138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69138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A0B75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3322875" y="2466575"/>
            <a:ext cx="25692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85D42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 o</a:t>
            </a:r>
            <a:endParaRPr sz="2000">
              <a:solidFill>
                <a:srgbClr val="385D42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85D42"/>
                </a:solidFill>
                <a:latin typeface="Poppins Black"/>
                <a:ea typeface="Poppins Black"/>
                <a:cs typeface="Poppins Black"/>
                <a:sym typeface="Poppins Black"/>
              </a:rPr>
              <a:t>EcoFeira</a:t>
            </a:r>
            <a:endParaRPr sz="2000">
              <a:solidFill>
                <a:srgbClr val="385D42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385D42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69138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A0B75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972800" y="3404775"/>
            <a:ext cx="25692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EE7F2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antes do</a:t>
            </a:r>
            <a:endParaRPr sz="1300">
              <a:solidFill>
                <a:srgbClr val="EE7F2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EE7F2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EcoFeira</a:t>
            </a:r>
            <a:endParaRPr sz="1300">
              <a:solidFill>
                <a:srgbClr val="EE7F2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385D42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69138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A0B75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3929450" y="3011125"/>
            <a:ext cx="40881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2D49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 vendas através do Vale EcoFeira. </a:t>
            </a:r>
            <a:r>
              <a:rPr lang="pt-BR" sz="1600">
                <a:solidFill>
                  <a:srgbClr val="EE7F2D"/>
                </a:solidFill>
                <a:latin typeface="Poppins Black"/>
                <a:ea typeface="Poppins Black"/>
                <a:cs typeface="Poppins Black"/>
                <a:sym typeface="Poppins Black"/>
              </a:rPr>
              <a:t>Gerando mais renda para os agricultores familiares.</a:t>
            </a:r>
            <a:endParaRPr sz="1600">
              <a:solidFill>
                <a:srgbClr val="EE7F2D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2D49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2D49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E69138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A0B75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/>
          <p:nvPr/>
        </p:nvSpPr>
        <p:spPr>
          <a:xfrm>
            <a:off x="0" y="0"/>
            <a:ext cx="9187500" cy="5143500"/>
          </a:xfrm>
          <a:prstGeom prst="rect">
            <a:avLst/>
          </a:prstGeom>
          <a:solidFill>
            <a:srgbClr val="385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98575" y="-3377925"/>
            <a:ext cx="4407625" cy="43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6703">
            <a:off x="5819610" y="4180118"/>
            <a:ext cx="4613334" cy="161821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855900" y="710700"/>
            <a:ext cx="7475700" cy="3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Criando um ciclo de sustentabilidade</a:t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A0B754"/>
                </a:solidFill>
                <a:latin typeface="Poppins Black"/>
                <a:ea typeface="Poppins Black"/>
                <a:cs typeface="Poppins Black"/>
                <a:sym typeface="Poppins Black"/>
              </a:rPr>
              <a:t>e de geração de renda</a:t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A0B75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E69138"/>
                </a:solidFill>
                <a:latin typeface="Poppins Black"/>
                <a:ea typeface="Poppins Black"/>
                <a:cs typeface="Poppins Black"/>
                <a:sym typeface="Poppins Black"/>
              </a:rPr>
              <a:t>renda </a:t>
            </a:r>
            <a:r>
              <a:rPr lang="pt-BR" sz="1700">
                <a:solidFill>
                  <a:srgbClr val="FDF6C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para a Associação de Catadores Amigos</a:t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DF6C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 Natureza;</a:t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E69138"/>
                </a:solidFill>
                <a:latin typeface="Poppins Black"/>
                <a:ea typeface="Poppins Black"/>
                <a:cs typeface="Poppins Black"/>
                <a:sym typeface="Poppins Black"/>
              </a:rPr>
              <a:t>renda </a:t>
            </a:r>
            <a:r>
              <a:rPr lang="pt-BR" sz="1700">
                <a:solidFill>
                  <a:srgbClr val="FDF6C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para os agricultores familiares;</a:t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E69138"/>
                </a:solidFill>
                <a:latin typeface="Poppins Black"/>
                <a:ea typeface="Poppins Black"/>
                <a:cs typeface="Poppins Black"/>
                <a:sym typeface="Poppins Black"/>
              </a:rPr>
              <a:t>alimentos saudáveis </a:t>
            </a:r>
            <a:r>
              <a:rPr lang="pt-BR" sz="1700">
                <a:solidFill>
                  <a:srgbClr val="FDF6C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na mesa da população;</a:t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E69138"/>
                </a:solidFill>
                <a:latin typeface="Poppins Black"/>
                <a:ea typeface="Poppins Black"/>
                <a:cs typeface="Poppins Black"/>
                <a:sym typeface="Poppins Black"/>
              </a:rPr>
              <a:t>conscientização </a:t>
            </a:r>
            <a:r>
              <a:rPr lang="pt-BR" sz="1700">
                <a:solidFill>
                  <a:srgbClr val="FDF6C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ambiental.</a:t>
            </a:r>
            <a:endParaRPr sz="1700">
              <a:solidFill>
                <a:srgbClr val="FDF6C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A0B75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A0B75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650" y="312122"/>
            <a:ext cx="1064501" cy="2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200" y="2075063"/>
            <a:ext cx="314174" cy="3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200" y="3475088"/>
            <a:ext cx="314174" cy="3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200" y="2781938"/>
            <a:ext cx="314174" cy="3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200" y="4078113"/>
            <a:ext cx="314174" cy="31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